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5" r:id="rId4"/>
    <p:sldId id="268" r:id="rId5"/>
    <p:sldId id="269" r:id="rId6"/>
    <p:sldId id="270" r:id="rId7"/>
    <p:sldId id="266" r:id="rId8"/>
    <p:sldId id="267" r:id="rId9"/>
    <p:sldId id="258" r:id="rId10"/>
  </p:sldIdLst>
  <p:sldSz cx="18288000" cy="10287000"/>
  <p:notesSz cx="6858000" cy="9144000"/>
  <p:embeddedFontLst>
    <p:embeddedFont>
      <p:font typeface="Pretendard Bold" panose="020B0600000101010101" charset="-127"/>
      <p:bold r:id="rId12"/>
    </p:embeddedFont>
    <p:embeddedFont>
      <p:font typeface="Poppins ExtraLight" panose="020B0600000101010101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Pretendard Regular" panose="020B0600000101010101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Pretendard Medium" panose="020B0600000101010101" charset="-127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9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CF3F"/>
    <a:srgbClr val="D1D1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636" y="72"/>
      </p:cViewPr>
      <p:guideLst>
        <p:guide pos="2976"/>
        <p:guide orient="horz" pos="32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AE769-37AE-42DE-BB5F-FE070A69B72E}" type="datetimeFigureOut">
              <a:rPr lang="ko-KR" altLang="en-US" smtClean="0"/>
              <a:t>2024-07-16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087F98-7BAC-4E46-AAA2-7805025B20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140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87F98-7BAC-4E46-AAA2-7805025B208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955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ap.kakao.com/link/from/$%7bstartName%7d,$%7bstartCoords.lat%7d,$%7bstartCoords.lng%7d/to/$%7bdestinationName%7d,$%7bendCoords.lat%7d,$%7bendCoords.lng%7d%60" TargetMode="External"/><Relationship Id="rId5" Type="http://schemas.openxmlformats.org/officeDocument/2006/relationships/hyperlink" Target="https://dapi.kakao.com/v2/local/search/address.json?query=$%7bencodeURIComponent(address)%7d" TargetMode="Externa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C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152400"/>
            <a:ext cx="17856200" cy="93472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657600" y="4406900"/>
            <a:ext cx="10972800" cy="1917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en-US" sz="10700" b="0" i="0" u="none" strike="noStrike" dirty="0">
                <a:solidFill>
                  <a:srgbClr val="42CF3F"/>
                </a:solidFill>
                <a:latin typeface="Pretendard Bold"/>
              </a:rPr>
              <a:t>TRIP PROJECT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356100" y="6692900"/>
            <a:ext cx="9563100" cy="40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 dirty="0">
                <a:solidFill>
                  <a:srgbClr val="2A2A2A">
                    <a:alpha val="70196"/>
                  </a:srgbClr>
                </a:solidFill>
                <a:ea typeface="Pretendard Regular"/>
              </a:rPr>
              <a:t>팀원</a:t>
            </a:r>
            <a:r>
              <a:rPr lang="en-US" sz="2300" b="0" i="0" u="none" strike="noStrike" dirty="0">
                <a:solidFill>
                  <a:srgbClr val="2A2A2A">
                    <a:alpha val="70196"/>
                  </a:srgbClr>
                </a:solidFill>
                <a:latin typeface="Pretendard Regular"/>
              </a:rPr>
              <a:t>: </a:t>
            </a:r>
            <a:r>
              <a:rPr lang="ko-KR" sz="2300" b="0" i="0" u="none" strike="noStrike" dirty="0" err="1">
                <a:solidFill>
                  <a:srgbClr val="2A2A2A">
                    <a:alpha val="70196"/>
                  </a:srgbClr>
                </a:solidFill>
                <a:ea typeface="Pretendard Regular"/>
              </a:rPr>
              <a:t>백수정</a:t>
            </a:r>
            <a:r>
              <a:rPr lang="en-US" sz="2300" b="0" i="0" u="none" strike="noStrike" dirty="0">
                <a:solidFill>
                  <a:srgbClr val="2A2A2A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2300" b="0" i="0" u="none" strike="noStrike" dirty="0" err="1">
                <a:solidFill>
                  <a:srgbClr val="2A2A2A">
                    <a:alpha val="70196"/>
                  </a:srgbClr>
                </a:solidFill>
                <a:ea typeface="Pretendard Regular"/>
              </a:rPr>
              <a:t>구형준</a:t>
            </a:r>
            <a:r>
              <a:rPr lang="en-US" sz="2300" b="0" i="0" u="none" strike="noStrike" dirty="0">
                <a:solidFill>
                  <a:srgbClr val="2A2A2A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2300" b="0" i="0" u="none" strike="noStrike" dirty="0" err="1">
                <a:solidFill>
                  <a:srgbClr val="2A2A2A">
                    <a:alpha val="70196"/>
                  </a:srgbClr>
                </a:solidFill>
                <a:ea typeface="Pretendard Regular"/>
              </a:rPr>
              <a:t>김강태</a:t>
            </a:r>
            <a:r>
              <a:rPr lang="en-US" sz="2300" b="0" i="0" u="none" strike="noStrike" dirty="0">
                <a:solidFill>
                  <a:srgbClr val="2A2A2A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2300" b="0" i="0" u="none" strike="noStrike" dirty="0" err="1">
                <a:solidFill>
                  <a:srgbClr val="2A2A2A">
                    <a:alpha val="70196"/>
                  </a:srgbClr>
                </a:solidFill>
                <a:ea typeface="Pretendard Regular"/>
              </a:rPr>
              <a:t>안성빈</a:t>
            </a:r>
            <a:endParaRPr lang="ko-KR" sz="2300" b="0" i="0" u="none" strike="noStrike" dirty="0">
              <a:solidFill>
                <a:srgbClr val="2A2A2A">
                  <a:alpha val="70196"/>
                </a:srgbClr>
              </a:solidFill>
              <a:ea typeface="Pretendard Regular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200" y="9359900"/>
            <a:ext cx="7721600" cy="5969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801100" y="990600"/>
            <a:ext cx="685800" cy="37719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5981700" y="9499600"/>
            <a:ext cx="6311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en-US" sz="1700" b="0" i="0" u="none" strike="noStrike">
                <a:solidFill>
                  <a:srgbClr val="42CF3F"/>
                </a:solidFill>
                <a:latin typeface="Pretendard Medium"/>
              </a:rPr>
              <a:t>Date.  2024.07.12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188200" y="2819400"/>
            <a:ext cx="3911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9519"/>
              </a:lnSpc>
            </a:pPr>
            <a:r>
              <a:rPr lang="ko-KR" sz="1600" b="0" i="0" u="none" strike="noStrike" spc="300">
                <a:solidFill>
                  <a:srgbClr val="42CF3F"/>
                </a:solidFill>
                <a:ea typeface="Pretendard Bold"/>
              </a:rPr>
              <a:t>코리아</a:t>
            </a:r>
            <a:r>
              <a:rPr lang="en-US" sz="1600" b="0" i="0" u="none" strike="noStrike" spc="300">
                <a:solidFill>
                  <a:srgbClr val="42CF3F"/>
                </a:solidFill>
                <a:latin typeface="Pretendard Bold"/>
              </a:rPr>
              <a:t>IT</a:t>
            </a:r>
            <a:r>
              <a:rPr lang="ko-KR" sz="1600" b="0" i="0" u="none" strike="noStrike" spc="300">
                <a:solidFill>
                  <a:srgbClr val="42CF3F"/>
                </a:solidFill>
                <a:ea typeface="Pretendard Bold"/>
              </a:rPr>
              <a:t>아카데미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304800"/>
            <a:ext cx="17614900" cy="96647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6146800"/>
            <a:ext cx="15989300" cy="25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413500" y="2984500"/>
            <a:ext cx="5461000" cy="1536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ko-KR" sz="8700" b="0" i="0" u="none" strike="noStrike" spc="-200">
                <a:solidFill>
                  <a:srgbClr val="FFFFFF"/>
                </a:solidFill>
                <a:ea typeface="Pretendard Bold"/>
              </a:rPr>
              <a:t>목차</a:t>
            </a:r>
            <a:r>
              <a:rPr lang="en-US" sz="8700" b="0" i="0" u="none" strike="noStrike" spc="-2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8700" b="0" i="0" u="none" strike="noStrike" spc="-200">
                <a:solidFill>
                  <a:srgbClr val="FFFFFF"/>
                </a:solidFill>
                <a:ea typeface="Pretendard Bold"/>
              </a:rPr>
              <a:t>소개</a:t>
            </a:r>
          </a:p>
        </p:txBody>
      </p:sp>
      <p:grpSp>
        <p:nvGrpSpPr>
          <p:cNvPr id="38" name="그룹 37"/>
          <p:cNvGrpSpPr/>
          <p:nvPr/>
        </p:nvGrpSpPr>
        <p:grpSpPr>
          <a:xfrm>
            <a:off x="2399073" y="6357257"/>
            <a:ext cx="4457700" cy="1066800"/>
            <a:chOff x="2324100" y="6667500"/>
            <a:chExt cx="4457700" cy="106680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6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ko-KR" altLang="en-US" sz="2300" dirty="0" err="1" smtClean="0">
                  <a:solidFill>
                    <a:srgbClr val="FFFFFF"/>
                  </a:solidFill>
                  <a:ea typeface="Pretendard Medium"/>
                </a:rPr>
                <a:t>팀원소개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dirty="0" smtClean="0">
                  <a:solidFill>
                    <a:srgbClr val="FFFFFF"/>
                  </a:solidFill>
                  <a:ea typeface="Pretendard Regular"/>
                </a:rPr>
                <a:t>담당 기능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01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21" name="Group 2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26" name="Group 2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31" name="Group 3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6" name="Picture 3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8801100" y="647700"/>
            <a:ext cx="685800" cy="3771900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7188200" y="2476500"/>
            <a:ext cx="39116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9519"/>
              </a:lnSpc>
            </a:pPr>
            <a:r>
              <a:rPr lang="en-US" sz="1600" b="0" i="0" u="none" strike="noStrike" spc="300" dirty="0" smtClean="0">
                <a:solidFill>
                  <a:srgbClr val="FFFFFF"/>
                </a:solidFill>
                <a:latin typeface="Pretendard Bold"/>
              </a:rPr>
              <a:t>CONTENTS</a:t>
            </a:r>
            <a:endParaRPr lang="en-US" sz="1600" b="0" i="0" u="none" strike="noStrike" spc="300" dirty="0">
              <a:solidFill>
                <a:srgbClr val="FFFFFF"/>
              </a:solidFill>
              <a:latin typeface="Pretendard Bold"/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6840794" y="6362700"/>
            <a:ext cx="4457700" cy="1066800"/>
            <a:chOff x="2324100" y="6667500"/>
            <a:chExt cx="4457700" cy="1066800"/>
          </a:xfrm>
        </p:grpSpPr>
        <p:pic>
          <p:nvPicPr>
            <p:cNvPr id="40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41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프로젝트 개요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42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dirty="0" smtClean="0">
                  <a:solidFill>
                    <a:srgbClr val="FFFFFF"/>
                  </a:solidFill>
                  <a:ea typeface="Pretendard Regular"/>
                </a:rPr>
                <a:t>주제 선정 이유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dirty="0" smtClean="0">
                  <a:solidFill>
                    <a:srgbClr val="FFFFFF"/>
                  </a:solidFill>
                  <a:ea typeface="Pretendard Regular"/>
                </a:rPr>
                <a:t>주요 기능</a:t>
              </a:r>
              <a:endParaRPr lang="en-US" altLang="ko-KR" sz="1600" dirty="0" smtClean="0">
                <a:solidFill>
                  <a:srgbClr val="FFFFFF"/>
                </a:solidFill>
                <a:ea typeface="Pretendard Regular"/>
              </a:endParaRPr>
            </a:p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b="0" i="0" u="none" strike="noStrike" dirty="0" smtClean="0">
                  <a:solidFill>
                    <a:srgbClr val="FFFFFF"/>
                  </a:solidFill>
                  <a:latin typeface="Pretendard Regular"/>
                  <a:ea typeface="Pretendard Regular"/>
                </a:rPr>
                <a:t>장점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43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02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11294806" y="6392197"/>
            <a:ext cx="4457700" cy="1066800"/>
            <a:chOff x="2324100" y="6667500"/>
            <a:chExt cx="4457700" cy="1066800"/>
          </a:xfrm>
        </p:grpSpPr>
        <p:pic>
          <p:nvPicPr>
            <p:cNvPr id="45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46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en-US" altLang="ko-KR" sz="2300" dirty="0" smtClean="0">
                  <a:solidFill>
                    <a:srgbClr val="FFFFFF"/>
                  </a:solidFill>
                  <a:ea typeface="Pretendard Medium"/>
                </a:rPr>
                <a:t>API </a:t>
              </a: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명세서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47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en-US" sz="1600" dirty="0" smtClean="0">
                  <a:solidFill>
                    <a:srgbClr val="FFFFFF"/>
                  </a:solidFill>
                  <a:ea typeface="Pretendard Regular"/>
                </a:rPr>
                <a:t>API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48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03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86" name="그룹 85"/>
          <p:cNvGrpSpPr/>
          <p:nvPr/>
        </p:nvGrpSpPr>
        <p:grpSpPr>
          <a:xfrm>
            <a:off x="1200767" y="8156560"/>
            <a:ext cx="4457700" cy="1066800"/>
            <a:chOff x="2324100" y="6667500"/>
            <a:chExt cx="4457700" cy="1066800"/>
          </a:xfrm>
        </p:grpSpPr>
        <p:pic>
          <p:nvPicPr>
            <p:cNvPr id="87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88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개발환경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89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개발환경</a:t>
              </a:r>
              <a:r>
                <a:rPr lang="en-US" altLang="ko-KR" sz="1600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altLang="en-US" sz="1600" dirty="0" smtClean="0">
                  <a:solidFill>
                    <a:srgbClr val="FFFFFF"/>
                  </a:solidFill>
                  <a:latin typeface="Pretendard Regular"/>
                </a:rPr>
                <a:t>및 개발도구</a:t>
              </a:r>
              <a:endParaRPr lang="en-US" altLang="ko-KR" sz="1600" dirty="0" smtClean="0">
                <a:solidFill>
                  <a:srgbClr val="FFFFFF"/>
                </a:solidFill>
                <a:latin typeface="Pretendard Regular"/>
              </a:endParaRPr>
            </a:p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개발 언어 및 프레임워크</a:t>
              </a:r>
              <a:endParaRPr lang="en-US" altLang="ko-KR" sz="1600" b="0" i="0" u="none" strike="noStrike" dirty="0" smtClean="0">
                <a:solidFill>
                  <a:srgbClr val="FFFFFF"/>
                </a:solidFill>
                <a:latin typeface="Pretendard Regular"/>
              </a:endParaRPr>
            </a:p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en-US" sz="1600" dirty="0" smtClean="0">
                  <a:solidFill>
                    <a:srgbClr val="FFFFFF"/>
                  </a:solidFill>
                  <a:latin typeface="Pretendard Regular"/>
                </a:rPr>
                <a:t>DB &amp; API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90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04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91" name="그룹 90"/>
          <p:cNvGrpSpPr/>
          <p:nvPr/>
        </p:nvGrpSpPr>
        <p:grpSpPr>
          <a:xfrm>
            <a:off x="5642488" y="8162003"/>
            <a:ext cx="4457700" cy="1066800"/>
            <a:chOff x="2324100" y="6667500"/>
            <a:chExt cx="4457700" cy="1066800"/>
          </a:xfrm>
        </p:grpSpPr>
        <p:pic>
          <p:nvPicPr>
            <p:cNvPr id="92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93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메뉴 구조도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94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프로그램 메뉴 구조도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95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05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096500" y="8191500"/>
            <a:ext cx="4457700" cy="1066800"/>
            <a:chOff x="2324100" y="6667500"/>
            <a:chExt cx="4457700" cy="1066800"/>
          </a:xfrm>
        </p:grpSpPr>
        <p:pic>
          <p:nvPicPr>
            <p:cNvPr id="97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98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en-US" altLang="ko-KR" sz="2300" dirty="0" smtClean="0">
                  <a:solidFill>
                    <a:srgbClr val="FFFFFF"/>
                  </a:solidFill>
                  <a:ea typeface="Pretendard Medium"/>
                </a:rPr>
                <a:t>ERD</a:t>
              </a: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관계도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99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en-US" sz="1600" dirty="0" smtClean="0">
                  <a:solidFill>
                    <a:srgbClr val="FFFFFF"/>
                  </a:solidFill>
                  <a:ea typeface="Pretendard Regular"/>
                </a:rPr>
                <a:t>ERD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100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06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101" name="그룹 100"/>
          <p:cNvGrpSpPr/>
          <p:nvPr/>
        </p:nvGrpSpPr>
        <p:grpSpPr>
          <a:xfrm>
            <a:off x="13741809" y="8191500"/>
            <a:ext cx="4457700" cy="1066800"/>
            <a:chOff x="2324100" y="6667500"/>
            <a:chExt cx="4457700" cy="1066800"/>
          </a:xfrm>
        </p:grpSpPr>
        <p:pic>
          <p:nvPicPr>
            <p:cNvPr id="102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103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상세 기능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104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dirty="0" smtClean="0">
                  <a:solidFill>
                    <a:srgbClr val="FFFFFF"/>
                  </a:solidFill>
                  <a:ea typeface="Pretendard Regular"/>
                </a:rPr>
                <a:t>프로그램 상세 기능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105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07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팀원 소개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>
                <a:solidFill>
                  <a:srgbClr val="42CF3F"/>
                </a:solidFill>
                <a:latin typeface="Poppins ExtraLight"/>
              </a:rPr>
              <a:t>01</a:t>
            </a:r>
          </a:p>
        </p:txBody>
      </p:sp>
      <p:sp>
        <p:nvSpPr>
          <p:cNvPr id="26" name="모서리가 둥근 직사각형 25"/>
          <p:cNvSpPr/>
          <p:nvPr/>
        </p:nvSpPr>
        <p:spPr>
          <a:xfrm>
            <a:off x="518538" y="5448300"/>
            <a:ext cx="4129662" cy="3352800"/>
          </a:xfrm>
          <a:prstGeom prst="roundRect">
            <a:avLst/>
          </a:prstGeom>
          <a:noFill/>
          <a:ln w="57150"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 smtClean="0">
              <a:solidFill>
                <a:schemeClr val="tx1"/>
              </a:solidFill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1211769" y="2796540"/>
            <a:ext cx="2743200" cy="2362200"/>
            <a:chOff x="1875503" y="2722306"/>
            <a:chExt cx="2743200" cy="2362200"/>
          </a:xfrm>
        </p:grpSpPr>
        <p:pic>
          <p:nvPicPr>
            <p:cNvPr id="35" name="그림 34"/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833"/>
            <a:stretch/>
          </p:blipFill>
          <p:spPr>
            <a:xfrm>
              <a:off x="2133600" y="3068894"/>
              <a:ext cx="2286000" cy="1846006"/>
            </a:xfrm>
            <a:prstGeom prst="rect">
              <a:avLst/>
            </a:prstGeom>
          </p:spPr>
        </p:pic>
        <p:sp>
          <p:nvSpPr>
            <p:cNvPr id="37" name="타원 36"/>
            <p:cNvSpPr/>
            <p:nvPr/>
          </p:nvSpPr>
          <p:spPr>
            <a:xfrm>
              <a:off x="1875503" y="2722306"/>
              <a:ext cx="2743200" cy="2362200"/>
            </a:xfrm>
            <a:prstGeom prst="ellipse">
              <a:avLst/>
            </a:prstGeom>
            <a:noFill/>
            <a:ln w="76200">
              <a:solidFill>
                <a:srgbClr val="42C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5589081" y="2796540"/>
            <a:ext cx="2743200" cy="2362200"/>
            <a:chOff x="4953000" y="2781300"/>
            <a:chExt cx="2743200" cy="2362200"/>
          </a:xfrm>
        </p:grpSpPr>
        <p:pic>
          <p:nvPicPr>
            <p:cNvPr id="36" name="그림 35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3086100"/>
              <a:ext cx="1981200" cy="1769806"/>
            </a:xfrm>
            <a:prstGeom prst="rect">
              <a:avLst/>
            </a:prstGeom>
          </p:spPr>
        </p:pic>
        <p:sp>
          <p:nvSpPr>
            <p:cNvPr id="38" name="타원 37"/>
            <p:cNvSpPr/>
            <p:nvPr/>
          </p:nvSpPr>
          <p:spPr>
            <a:xfrm>
              <a:off x="4953000" y="2781300"/>
              <a:ext cx="2743200" cy="2362200"/>
            </a:xfrm>
            <a:prstGeom prst="ellipse">
              <a:avLst/>
            </a:prstGeom>
            <a:noFill/>
            <a:ln w="76200">
              <a:solidFill>
                <a:srgbClr val="42C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747138" y="6191250"/>
            <a:ext cx="3657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프론트엔드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디자인 작업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주소 검색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API,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지도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API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검색 기능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랭킹 기능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 정보 목록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수정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삭제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 정보 상세페이지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리뷰 기능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)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4895850" y="5448300"/>
            <a:ext cx="4129662" cy="3352800"/>
          </a:xfrm>
          <a:prstGeom prst="roundRect">
            <a:avLst/>
          </a:prstGeom>
          <a:noFill/>
          <a:ln w="57150"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124450" y="6191250"/>
            <a:ext cx="3657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 정보 </a:t>
            </a: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백엔드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지도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API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 정보 등록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 정보 검색 기능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길찾기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페이지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공항편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정보 페이지 구현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58" name="모서리가 둥근 직사각형 57"/>
          <p:cNvSpPr/>
          <p:nvPr/>
        </p:nvSpPr>
        <p:spPr>
          <a:xfrm>
            <a:off x="9277350" y="5467350"/>
            <a:ext cx="4129662" cy="3352800"/>
          </a:xfrm>
          <a:prstGeom prst="roundRect">
            <a:avLst/>
          </a:prstGeom>
          <a:noFill/>
          <a:ln w="57150"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505950" y="6210300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</a:t>
            </a: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백엔드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등록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정보 목록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수정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삭제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상세페이지 구현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13677900" y="5429250"/>
            <a:ext cx="4129662" cy="3352800"/>
          </a:xfrm>
          <a:prstGeom prst="roundRect">
            <a:avLst/>
          </a:prstGeom>
          <a:noFill/>
          <a:ln w="57150"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3906500" y="6172200"/>
            <a:ext cx="3657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유저 </a:t>
            </a: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백엔드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리뷰 </a:t>
            </a: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백엔드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회원가입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기능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로그인 기능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유저 정보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수정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여행지 랭킹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리뷰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별점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메인 페이지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grpSp>
        <p:nvGrpSpPr>
          <p:cNvPr id="68" name="그룹 67"/>
          <p:cNvGrpSpPr/>
          <p:nvPr/>
        </p:nvGrpSpPr>
        <p:grpSpPr>
          <a:xfrm>
            <a:off x="9970581" y="2796540"/>
            <a:ext cx="2743200" cy="2362200"/>
            <a:chOff x="4953000" y="2781300"/>
            <a:chExt cx="2743200" cy="2362200"/>
          </a:xfrm>
        </p:grpSpPr>
        <p:pic>
          <p:nvPicPr>
            <p:cNvPr id="69" name="그림 68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3086100"/>
              <a:ext cx="1981200" cy="1769806"/>
            </a:xfrm>
            <a:prstGeom prst="rect">
              <a:avLst/>
            </a:prstGeom>
          </p:spPr>
        </p:pic>
        <p:sp>
          <p:nvSpPr>
            <p:cNvPr id="70" name="타원 69"/>
            <p:cNvSpPr/>
            <p:nvPr/>
          </p:nvSpPr>
          <p:spPr>
            <a:xfrm>
              <a:off x="4953000" y="2781300"/>
              <a:ext cx="2743200" cy="2362200"/>
            </a:xfrm>
            <a:prstGeom prst="ellipse">
              <a:avLst/>
            </a:prstGeom>
            <a:noFill/>
            <a:ln w="76200">
              <a:solidFill>
                <a:srgbClr val="42C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14371131" y="2796540"/>
            <a:ext cx="2743200" cy="2362200"/>
            <a:chOff x="4953000" y="2781300"/>
            <a:chExt cx="2743200" cy="2362200"/>
          </a:xfrm>
        </p:grpSpPr>
        <p:pic>
          <p:nvPicPr>
            <p:cNvPr id="72" name="그림 71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3086100"/>
              <a:ext cx="1981200" cy="1769806"/>
            </a:xfrm>
            <a:prstGeom prst="rect">
              <a:avLst/>
            </a:prstGeom>
          </p:spPr>
        </p:pic>
        <p:sp>
          <p:nvSpPr>
            <p:cNvPr id="73" name="타원 72"/>
            <p:cNvSpPr/>
            <p:nvPr/>
          </p:nvSpPr>
          <p:spPr>
            <a:xfrm>
              <a:off x="4953000" y="2781300"/>
              <a:ext cx="2743200" cy="2362200"/>
            </a:xfrm>
            <a:prstGeom prst="ellipse">
              <a:avLst/>
            </a:prstGeom>
            <a:noFill/>
            <a:ln w="76200">
              <a:solidFill>
                <a:srgbClr val="42C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5" name="TextBox 74"/>
          <p:cNvSpPr txBox="1"/>
          <p:nvPr/>
        </p:nvSpPr>
        <p:spPr>
          <a:xfrm>
            <a:off x="1711021" y="5657850"/>
            <a:ext cx="1744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팀장 </a:t>
            </a:r>
            <a:r>
              <a:rPr lang="en-US" altLang="ko-KR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: </a:t>
            </a:r>
            <a:r>
              <a:rPr lang="ko-KR" altLang="en-US" sz="2000" dirty="0" err="1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백수정</a:t>
            </a:r>
            <a:endParaRPr lang="ko-KR" altLang="en-US" sz="2000" dirty="0">
              <a:solidFill>
                <a:srgbClr val="42CF3F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088333" y="5657850"/>
            <a:ext cx="1744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팀원 </a:t>
            </a:r>
            <a:r>
              <a:rPr lang="en-US" altLang="ko-KR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: </a:t>
            </a:r>
            <a:r>
              <a:rPr lang="ko-KR" altLang="en-US" sz="2000" dirty="0" err="1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구형준</a:t>
            </a:r>
            <a:endParaRPr lang="ko-KR" altLang="en-US" sz="2000" dirty="0">
              <a:solidFill>
                <a:srgbClr val="42CF3F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0469833" y="5657850"/>
            <a:ext cx="1744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팀원 </a:t>
            </a:r>
            <a:r>
              <a:rPr lang="en-US" altLang="ko-KR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: </a:t>
            </a:r>
            <a:r>
              <a:rPr lang="ko-KR" altLang="en-US" sz="2000" dirty="0" err="1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김강태</a:t>
            </a:r>
            <a:endParaRPr lang="ko-KR" altLang="en-US" sz="2000" dirty="0">
              <a:solidFill>
                <a:srgbClr val="42CF3F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4870383" y="5657850"/>
            <a:ext cx="1744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팀원 </a:t>
            </a:r>
            <a:r>
              <a:rPr lang="en-US" altLang="ko-KR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: </a:t>
            </a:r>
            <a:r>
              <a:rPr lang="ko-KR" altLang="en-US" sz="2000" dirty="0" err="1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안성빈</a:t>
            </a:r>
            <a:endParaRPr lang="ko-KR" altLang="en-US" sz="2000" dirty="0">
              <a:solidFill>
                <a:srgbClr val="42CF3F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8970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2450" y="-756285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프로젝트 개요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>
                <a:solidFill>
                  <a:srgbClr val="42CF3F"/>
                </a:solidFill>
                <a:latin typeface="Poppins ExtraLight"/>
              </a:rPr>
              <a:t>02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2114550" y="2630879"/>
            <a:ext cx="14058900" cy="2260600"/>
            <a:chOff x="1943100" y="2630879"/>
            <a:chExt cx="14058900" cy="2260600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8572500" y="-3998521"/>
              <a:ext cx="800100" cy="14058900"/>
            </a:xfrm>
            <a:prstGeom prst="rect">
              <a:avLst/>
            </a:prstGeom>
          </p:spPr>
        </p:pic>
        <p:sp>
          <p:nvSpPr>
            <p:cNvPr id="21" name="TextBox 7"/>
            <p:cNvSpPr txBox="1"/>
            <p:nvPr/>
          </p:nvSpPr>
          <p:spPr>
            <a:xfrm>
              <a:off x="5499100" y="3138879"/>
              <a:ext cx="9867900" cy="1231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코로나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19 </a:t>
              </a:r>
              <a:r>
                <a:rPr lang="ko-KR" altLang="en-US" sz="2100" dirty="0" err="1" smtClean="0">
                  <a:solidFill>
                    <a:srgbClr val="2A2A2A"/>
                  </a:solidFill>
                  <a:ea typeface="Pretendard Regular"/>
                </a:rPr>
                <a:t>팬데믹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 이후 최근 몇 년간 여행에 대한 관심과 수요가 급증하고 있다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.</a:t>
              </a:r>
              <a:endParaRPr lang="en-US" sz="2100" b="0" i="0" u="none" strike="noStrike" dirty="0" smtClean="0">
                <a:solidFill>
                  <a:srgbClr val="2A2A2A"/>
                </a:solidFill>
                <a:latin typeface="Pretendard Regular"/>
              </a:endParaRPr>
            </a:p>
            <a:p>
              <a:pPr marL="34290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사용자가 필요로 하는 여행 정보를 손쉽게 찾을 수 있는 페이지를 구성하고 싶기 때문이다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.</a:t>
              </a:r>
              <a:endParaRPr lang="en-US" sz="2100" b="0" i="0" u="none" strike="noStrike" dirty="0">
                <a:solidFill>
                  <a:srgbClr val="2A2A2A"/>
                </a:solidFill>
                <a:latin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여행자들이 서로의 경험을 공유하고 소통하는 공간을 만들고 싶기 때문이다</a:t>
              </a:r>
              <a:r>
                <a:rPr lang="en-US" sz="2100" b="0" i="0" u="none" strike="noStrike" dirty="0" smtClean="0">
                  <a:solidFill>
                    <a:srgbClr val="2A2A2A"/>
                  </a:solidFill>
                  <a:latin typeface="Pretendard Regular"/>
                </a:rPr>
                <a:t>.</a:t>
              </a:r>
              <a:endParaRPr lang="en-US" sz="2100" b="0" i="0" u="none" strike="noStrike" dirty="0">
                <a:solidFill>
                  <a:srgbClr val="2A2A2A"/>
                </a:solidFill>
                <a:latin typeface="Pretendard Regular"/>
              </a:endParaRPr>
            </a:p>
          </p:txBody>
        </p:sp>
        <p:pic>
          <p:nvPicPr>
            <p:cNvPr id="22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4419600" y="3761179"/>
              <a:ext cx="1270000" cy="25400"/>
            </a:xfrm>
            <a:prstGeom prst="rect">
              <a:avLst/>
            </a:prstGeom>
          </p:spPr>
        </p:pic>
        <p:pic>
          <p:nvPicPr>
            <p:cNvPr id="23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8572500" y="-2538021"/>
              <a:ext cx="800100" cy="14058900"/>
            </a:xfrm>
            <a:prstGeom prst="rect">
              <a:avLst/>
            </a:prstGeom>
          </p:spPr>
        </p:pic>
        <p:sp>
          <p:nvSpPr>
            <p:cNvPr id="24" name="TextBox 10"/>
            <p:cNvSpPr txBox="1"/>
            <p:nvPr/>
          </p:nvSpPr>
          <p:spPr>
            <a:xfrm>
              <a:off x="2705100" y="4015179"/>
              <a:ext cx="1765300" cy="330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endParaRPr lang="ko-KR" sz="19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  <p:sp>
          <p:nvSpPr>
            <p:cNvPr id="25" name="TextBox 11"/>
            <p:cNvSpPr txBox="1"/>
            <p:nvPr/>
          </p:nvSpPr>
          <p:spPr>
            <a:xfrm>
              <a:off x="2050469" y="3365500"/>
              <a:ext cx="2806700" cy="939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75530"/>
                </a:lnSpc>
              </a:pPr>
              <a:r>
                <a:rPr lang="ko-KR" altLang="en-US" sz="3200" spc="-300" dirty="0" smtClean="0">
                  <a:solidFill>
                    <a:srgbClr val="42CF3F"/>
                  </a:solidFill>
                  <a:latin typeface="Pretendard Bold" panose="020B0600000101010101" charset="-127"/>
                  <a:ea typeface="Pretendard Bold" panose="020B0600000101010101" charset="-127"/>
                </a:rPr>
                <a:t>주제 선정 이유</a:t>
              </a:r>
              <a:endParaRPr lang="en-US" sz="3200" b="0" i="0" u="none" strike="noStrike" spc="-300" dirty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2114550" y="5098961"/>
            <a:ext cx="14058900" cy="2260600"/>
            <a:chOff x="1905499" y="5098961"/>
            <a:chExt cx="14058900" cy="2260600"/>
          </a:xfrm>
        </p:grpSpPr>
        <p:pic>
          <p:nvPicPr>
            <p:cNvPr id="26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8534899" y="-1530439"/>
              <a:ext cx="800100" cy="14058900"/>
            </a:xfrm>
            <a:prstGeom prst="rect">
              <a:avLst/>
            </a:prstGeom>
          </p:spPr>
        </p:pic>
        <p:sp>
          <p:nvSpPr>
            <p:cNvPr id="27" name="TextBox 7"/>
            <p:cNvSpPr txBox="1"/>
            <p:nvPr/>
          </p:nvSpPr>
          <p:spPr>
            <a:xfrm>
              <a:off x="5461499" y="5606961"/>
              <a:ext cx="9867900" cy="1231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b="0" i="0" u="none" strike="noStrike" dirty="0" smtClean="0">
                  <a:solidFill>
                    <a:srgbClr val="2A2A2A"/>
                  </a:solidFill>
                  <a:ea typeface="Pretendard Regular"/>
                </a:rPr>
                <a:t>여행지 등록 및 정보 제공</a:t>
              </a:r>
              <a:endParaRPr lang="en-US" altLang="ko-KR" sz="2100" b="0" i="0" u="none" strike="noStrike" dirty="0" smtClean="0">
                <a:solidFill>
                  <a:srgbClr val="2A2A2A"/>
                </a:solidFill>
                <a:ea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b="0" i="0" u="none" strike="noStrike" dirty="0" smtClean="0">
                  <a:solidFill>
                    <a:srgbClr val="2A2A2A"/>
                  </a:solidFill>
                  <a:ea typeface="Pretendard Regular"/>
                </a:rPr>
                <a:t>사용자 리뷰 및 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평점 시스템</a:t>
              </a:r>
              <a:endParaRPr lang="en-US" altLang="ko-KR" sz="2100" dirty="0" smtClean="0">
                <a:solidFill>
                  <a:srgbClr val="2A2A2A"/>
                </a:solidFill>
                <a:ea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국내와 해외 여행지와 축제 검색 기능</a:t>
              </a:r>
              <a:endParaRPr lang="en-US" altLang="ko-KR" sz="2100" dirty="0" smtClean="0">
                <a:solidFill>
                  <a:srgbClr val="2A2A2A"/>
                </a:solidFill>
                <a:ea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여행지 랭킹 시스템</a:t>
              </a:r>
              <a:endParaRPr lang="en-US" altLang="ko-KR" sz="2100" dirty="0" smtClean="0">
                <a:solidFill>
                  <a:srgbClr val="2A2A2A"/>
                </a:solidFill>
                <a:ea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페이지 로그인 기능</a:t>
              </a:r>
              <a:endParaRPr lang="en-US" altLang="ko-KR" sz="2100" dirty="0" smtClean="0">
                <a:solidFill>
                  <a:srgbClr val="2A2A2A"/>
                </a:solidFill>
                <a:ea typeface="Pretendard Regular"/>
              </a:endParaRPr>
            </a:p>
          </p:txBody>
        </p:sp>
        <p:pic>
          <p:nvPicPr>
            <p:cNvPr id="28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4381999" y="6229261"/>
              <a:ext cx="1270000" cy="25400"/>
            </a:xfrm>
            <a:prstGeom prst="rect">
              <a:avLst/>
            </a:prstGeom>
          </p:spPr>
        </p:pic>
        <p:pic>
          <p:nvPicPr>
            <p:cNvPr id="29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8534899" y="-69939"/>
              <a:ext cx="800100" cy="14058900"/>
            </a:xfrm>
            <a:prstGeom prst="rect">
              <a:avLst/>
            </a:prstGeom>
          </p:spPr>
        </p:pic>
        <p:sp>
          <p:nvSpPr>
            <p:cNvPr id="30" name="TextBox 10"/>
            <p:cNvSpPr txBox="1"/>
            <p:nvPr/>
          </p:nvSpPr>
          <p:spPr>
            <a:xfrm>
              <a:off x="2667499" y="6483261"/>
              <a:ext cx="1765300" cy="330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endParaRPr lang="ko-KR" sz="19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  <p:sp>
          <p:nvSpPr>
            <p:cNvPr id="31" name="TextBox 11"/>
            <p:cNvSpPr txBox="1"/>
            <p:nvPr/>
          </p:nvSpPr>
          <p:spPr>
            <a:xfrm>
              <a:off x="2012868" y="5833582"/>
              <a:ext cx="2806700" cy="939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75530"/>
                </a:lnSpc>
              </a:pPr>
              <a:r>
                <a:rPr lang="ko-KR" altLang="en-US" sz="3200" spc="-300" dirty="0" smtClean="0">
                  <a:solidFill>
                    <a:srgbClr val="42CF3F"/>
                  </a:solidFill>
                  <a:latin typeface="Pretendard Bold" panose="020B0600000101010101" charset="-127"/>
                  <a:ea typeface="Pretendard Bold" panose="020B0600000101010101" charset="-127"/>
                </a:rPr>
                <a:t>주요 기능</a:t>
              </a:r>
              <a:endParaRPr lang="en-US" sz="3200" b="0" i="0" u="none" strike="noStrike" spc="-300" dirty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2114550" y="7592779"/>
            <a:ext cx="14058900" cy="2260600"/>
            <a:chOff x="1893619" y="7592779"/>
            <a:chExt cx="14058900" cy="2260600"/>
          </a:xfrm>
        </p:grpSpPr>
        <p:pic>
          <p:nvPicPr>
            <p:cNvPr id="32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8523019" y="963379"/>
              <a:ext cx="800100" cy="14058900"/>
            </a:xfrm>
            <a:prstGeom prst="rect">
              <a:avLst/>
            </a:prstGeom>
          </p:spPr>
        </p:pic>
        <p:sp>
          <p:nvSpPr>
            <p:cNvPr id="33" name="TextBox 7"/>
            <p:cNvSpPr txBox="1"/>
            <p:nvPr/>
          </p:nvSpPr>
          <p:spPr>
            <a:xfrm>
              <a:off x="5449619" y="8100779"/>
              <a:ext cx="9867900" cy="1231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사용자 편의성 향상 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– 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사용자가 여행 정보를 한 곳에서 쉽게 찾을 수 있다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.</a:t>
              </a:r>
              <a:endParaRPr lang="en-US" sz="2100" b="0" i="0" u="none" strike="noStrike" dirty="0">
                <a:solidFill>
                  <a:srgbClr val="2A2A2A"/>
                </a:solidFill>
                <a:latin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커뮤니티와 상호작용 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– 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사용자 리뷰 평점 시스템을 통해 신뢰할 수 있는 정보를 제공한다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.</a:t>
              </a:r>
              <a:endParaRPr lang="en-US" sz="2100" b="0" i="0" u="none" strike="noStrike" dirty="0">
                <a:solidFill>
                  <a:srgbClr val="2A2A2A"/>
                </a:solidFill>
                <a:latin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종합적인 정보 제공 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– </a:t>
              </a:r>
              <a:r>
                <a:rPr lang="ko-KR" altLang="en-US" sz="2100" dirty="0" err="1" smtClean="0">
                  <a:solidFill>
                    <a:srgbClr val="2A2A2A"/>
                  </a:solidFill>
                  <a:ea typeface="Pretendard Regular"/>
                </a:rPr>
                <a:t>길찾기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 기능과 </a:t>
              </a:r>
              <a:r>
                <a:rPr lang="ko-KR" altLang="en-US" sz="2100" dirty="0" err="1" smtClean="0">
                  <a:solidFill>
                    <a:srgbClr val="2A2A2A"/>
                  </a:solidFill>
                  <a:ea typeface="Pretendard Regular"/>
                </a:rPr>
                <a:t>공항편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 정보 등 다양한 정보를 제공한다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.</a:t>
              </a:r>
              <a:endParaRPr lang="en-US" sz="2100" b="0" i="0" u="none" strike="noStrike" dirty="0">
                <a:solidFill>
                  <a:srgbClr val="2A2A2A"/>
                </a:solidFill>
                <a:latin typeface="Pretendard Regular"/>
              </a:endParaRPr>
            </a:p>
          </p:txBody>
        </p:sp>
        <p:pic>
          <p:nvPicPr>
            <p:cNvPr id="34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4370119" y="8723079"/>
              <a:ext cx="1270000" cy="25400"/>
            </a:xfrm>
            <a:prstGeom prst="rect">
              <a:avLst/>
            </a:prstGeom>
          </p:spPr>
        </p:pic>
        <p:pic>
          <p:nvPicPr>
            <p:cNvPr id="35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8523019" y="2423879"/>
              <a:ext cx="800100" cy="14058900"/>
            </a:xfrm>
            <a:prstGeom prst="rect">
              <a:avLst/>
            </a:prstGeom>
          </p:spPr>
        </p:pic>
        <p:sp>
          <p:nvSpPr>
            <p:cNvPr id="36" name="TextBox 10"/>
            <p:cNvSpPr txBox="1"/>
            <p:nvPr/>
          </p:nvSpPr>
          <p:spPr>
            <a:xfrm>
              <a:off x="2655619" y="8977079"/>
              <a:ext cx="1765300" cy="330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endParaRPr lang="ko-KR" sz="19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  <p:sp>
          <p:nvSpPr>
            <p:cNvPr id="37" name="TextBox 11"/>
            <p:cNvSpPr txBox="1"/>
            <p:nvPr/>
          </p:nvSpPr>
          <p:spPr>
            <a:xfrm>
              <a:off x="2000988" y="8327400"/>
              <a:ext cx="2806700" cy="939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75530"/>
                </a:lnSpc>
              </a:pPr>
              <a:r>
                <a:rPr lang="ko-KR" altLang="en-US" sz="3200" spc="-300" dirty="0" smtClean="0">
                  <a:solidFill>
                    <a:srgbClr val="42CF3F"/>
                  </a:solidFill>
                  <a:latin typeface="Pretendard Bold" panose="020B0600000101010101" charset="-127"/>
                  <a:ea typeface="Pretendard Bold" panose="020B0600000101010101" charset="-127"/>
                </a:rPr>
                <a:t>장점</a:t>
              </a:r>
              <a:endParaRPr lang="en-US" sz="3200" b="0" i="0" u="none" strike="noStrike" spc="-300" dirty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4966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2450" y="-756285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en-US" altLang="ko-KR" sz="7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API </a:t>
            </a: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명세서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03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3811224"/>
              </p:ext>
            </p:extLst>
          </p:nvPr>
        </p:nvGraphicFramePr>
        <p:xfrm>
          <a:off x="457200" y="3009900"/>
          <a:ext cx="17373601" cy="6163359"/>
        </p:xfrm>
        <a:graphic>
          <a:graphicData uri="http://schemas.openxmlformats.org/drawingml/2006/table">
            <a:tbl>
              <a:tblPr/>
              <a:tblGrid>
                <a:gridCol w="1173892">
                  <a:extLst>
                    <a:ext uri="{9D8B030D-6E8A-4147-A177-3AD203B41FA5}">
                      <a16:colId xmlns:a16="http://schemas.microsoft.com/office/drawing/2014/main" val="678189136"/>
                    </a:ext>
                  </a:extLst>
                </a:gridCol>
                <a:gridCol w="1173892">
                  <a:extLst>
                    <a:ext uri="{9D8B030D-6E8A-4147-A177-3AD203B41FA5}">
                      <a16:colId xmlns:a16="http://schemas.microsoft.com/office/drawing/2014/main" val="3529803127"/>
                    </a:ext>
                  </a:extLst>
                </a:gridCol>
                <a:gridCol w="2300416">
                  <a:extLst>
                    <a:ext uri="{9D8B030D-6E8A-4147-A177-3AD203B41FA5}">
                      <a16:colId xmlns:a16="http://schemas.microsoft.com/office/drawing/2014/main" val="2361297928"/>
                    </a:ext>
                  </a:extLst>
                </a:gridCol>
                <a:gridCol w="1534298">
                  <a:extLst>
                    <a:ext uri="{9D8B030D-6E8A-4147-A177-3AD203B41FA5}">
                      <a16:colId xmlns:a16="http://schemas.microsoft.com/office/drawing/2014/main" val="2694028661"/>
                    </a:ext>
                  </a:extLst>
                </a:gridCol>
                <a:gridCol w="11191103">
                  <a:extLst>
                    <a:ext uri="{9D8B030D-6E8A-4147-A177-3AD203B41FA5}">
                      <a16:colId xmlns:a16="http://schemas.microsoft.com/office/drawing/2014/main" val="3393243473"/>
                    </a:ext>
                  </a:extLst>
                </a:gridCol>
              </a:tblGrid>
              <a:tr h="38099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 </a:t>
                      </a:r>
                      <a:r>
                        <a:rPr lang="ko-KR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종류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CF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Index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CF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기능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CF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HTTP method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CF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 path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C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870914"/>
                  </a:ext>
                </a:extLst>
              </a:tr>
              <a:tr h="15857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회원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회원가입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i="0" u="none" strike="noStrike" dirty="0">
                          <a:solidFill>
                            <a:srgbClr val="FFC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post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/User/join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40782929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2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로그인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solidFill>
                            <a:srgbClr val="FFC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post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/User/Login/id={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LoginID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}&amp;pw={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LoginPW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85133534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3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회원정보</a:t>
                      </a:r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(</a:t>
                      </a:r>
                      <a:r>
                        <a:rPr lang="ko-KR" alt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마이페이지</a:t>
                      </a:r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)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/User/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UserInfo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/id={ID}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35889801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4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회원정보 수정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F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put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/User/Login/id={ID}&amp;pw={pw}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8585210"/>
                  </a:ext>
                </a:extLst>
              </a:tr>
              <a:tr h="15857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여행지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5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여행지 목록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travelInfoes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59550992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6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여행지 등록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FFC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post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/travel-info/add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1792255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7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여행지 삭제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C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delete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travelInfoes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/{id}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4020592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8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여행지 수정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F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put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travelInfoes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/{id}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82954998"/>
                  </a:ext>
                </a:extLst>
              </a:tr>
              <a:tr h="15857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9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 목록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/festivals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820984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10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 등록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FFC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post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/festivals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6378669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11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 삭제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C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delete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/festivals/{id}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17214168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12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 수정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F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put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/festivals/{id}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8881917"/>
                  </a:ext>
                </a:extLst>
              </a:tr>
              <a:tr h="15857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검색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13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국내</a:t>
                      </a:r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,</a:t>
                      </a:r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해외 여행 검색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traverl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-info/all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14007811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14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 검색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/festivals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7118060"/>
                  </a:ext>
                </a:extLst>
              </a:tr>
              <a:tr h="15857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리뷰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15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리뷰목록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/Review/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travelinfo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={travelinfo.id}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515602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16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리뷰업로드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FFC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post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/Review/Write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8671771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17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리뷰 랭킹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/Review/Ranking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9330029"/>
                  </a:ext>
                </a:extLst>
              </a:tr>
              <a:tr h="15857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상세페이지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18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카카오맵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sng" strike="noStrike" dirty="0">
                          <a:solidFill>
                            <a:srgbClr val="0563C1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  <a:hlinkClick r:id="rId5"/>
                        </a:rPr>
                        <a:t>https://dapi.kakao.com/v2/local/search/address.json?query=${encodeURIComponent(address)}</a:t>
                      </a:r>
                      <a:endParaRPr lang="en-US" sz="1800" b="0" i="0" u="sng" strike="noStrike" dirty="0">
                        <a:solidFill>
                          <a:srgbClr val="0563C1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8044854"/>
                  </a:ext>
                </a:extLst>
              </a:tr>
              <a:tr h="3163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19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길찾기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sng" strike="noStrike" dirty="0">
                          <a:solidFill>
                            <a:srgbClr val="0563C1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  <a:hlinkClick r:id="rId6"/>
                        </a:rPr>
                        <a:t>https://map.kakao.com/link/from/${startName},${startCoords.lat},${startCoords.lng}/to/${destinationName},${endCoords.lat},${endCoords.lng}`</a:t>
                      </a:r>
                      <a:endParaRPr lang="en-US" sz="1800" b="0" i="0" u="sng" strike="noStrike" dirty="0">
                        <a:solidFill>
                          <a:srgbClr val="0563C1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6757805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20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공항편 정보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airportdetail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6310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9601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개발 환경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04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657637" y="2539511"/>
            <a:ext cx="4051300" cy="4152925"/>
            <a:chOff x="792107" y="2539511"/>
            <a:chExt cx="4051300" cy="4152925"/>
          </a:xfrm>
        </p:grpSpPr>
        <p:pic>
          <p:nvPicPr>
            <p:cNvPr id="5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63607" y="3534335"/>
              <a:ext cx="2908300" cy="25400"/>
            </a:xfrm>
            <a:prstGeom prst="rect">
              <a:avLst/>
            </a:prstGeom>
          </p:spPr>
        </p:pic>
        <p:pic>
          <p:nvPicPr>
            <p:cNvPr id="6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2303407" y="1047261"/>
              <a:ext cx="1016000" cy="4000500"/>
            </a:xfrm>
            <a:prstGeom prst="rect">
              <a:avLst/>
            </a:prstGeom>
          </p:spPr>
        </p:pic>
        <p:pic>
          <p:nvPicPr>
            <p:cNvPr id="61" name="Picture 1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2303407" y="4184186"/>
              <a:ext cx="1016000" cy="4000500"/>
            </a:xfrm>
            <a:prstGeom prst="rect">
              <a:avLst/>
            </a:prstGeom>
          </p:spPr>
        </p:pic>
        <p:sp>
          <p:nvSpPr>
            <p:cNvPr id="64" name="TextBox 11"/>
            <p:cNvSpPr txBox="1"/>
            <p:nvPr/>
          </p:nvSpPr>
          <p:spPr>
            <a:xfrm>
              <a:off x="1325507" y="3771900"/>
              <a:ext cx="2984500" cy="2667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just">
                <a:lnSpc>
                  <a:spcPct val="122009"/>
                </a:lnSpc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운영체제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Windows11</a:t>
              </a:r>
            </a:p>
            <a:p>
              <a:pPr lvl="0" algn="just">
                <a:lnSpc>
                  <a:spcPct val="122009"/>
                </a:lnSpc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IDE/ </a:t>
              </a: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편집기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Visual Studio Code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Spring Tool Suite 4(</a:t>
              </a:r>
              <a:r>
                <a:rPr lang="en-US" altLang="ko-KR" dirty="0" err="1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Eclips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)</a:t>
              </a:r>
            </a:p>
            <a:p>
              <a:pPr lvl="0" algn="just">
                <a:lnSpc>
                  <a:spcPct val="122009"/>
                </a:lnSpc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DB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My SQL</a:t>
              </a:r>
            </a:p>
          </p:txBody>
        </p:sp>
        <p:sp>
          <p:nvSpPr>
            <p:cNvPr id="65" name="TextBox 12"/>
            <p:cNvSpPr txBox="1"/>
            <p:nvPr/>
          </p:nvSpPr>
          <p:spPr>
            <a:xfrm>
              <a:off x="792107" y="2774461"/>
              <a:ext cx="4051300" cy="558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en-US" sz="2400" b="0" i="0" u="none" strike="noStrike" dirty="0">
                  <a:solidFill>
                    <a:srgbClr val="42CF3F"/>
                  </a:solidFill>
                  <a:latin typeface="Pretendard Bold"/>
                </a:rPr>
                <a:t>01 </a:t>
              </a:r>
              <a:r>
                <a:rPr lang="ko-KR" sz="2400" b="0" i="0" u="none" strike="noStrike" dirty="0" err="1" smtClean="0">
                  <a:solidFill>
                    <a:srgbClr val="42CF3F"/>
                  </a:solidFill>
                  <a:ea typeface="Pretendard Bold"/>
                </a:rPr>
                <a:t>ㅣ</a:t>
              </a:r>
              <a:r>
                <a:rPr lang="ko-KR" altLang="en-US" sz="2400" b="0" i="0" u="none" strike="noStrike" dirty="0" err="1" smtClean="0">
                  <a:solidFill>
                    <a:srgbClr val="42CF3F"/>
                  </a:solidFill>
                  <a:ea typeface="Pretendard Bold"/>
                </a:rPr>
                <a:t>개발환경</a:t>
              </a:r>
              <a:endParaRPr lang="ko-KR" sz="24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9331737" y="2539511"/>
            <a:ext cx="4051300" cy="4152925"/>
            <a:chOff x="9466207" y="2539511"/>
            <a:chExt cx="4051300" cy="4152925"/>
          </a:xfrm>
        </p:grpSpPr>
        <p:pic>
          <p:nvPicPr>
            <p:cNvPr id="82" name="Picture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37707" y="3534335"/>
              <a:ext cx="2908300" cy="25400"/>
            </a:xfrm>
            <a:prstGeom prst="rect">
              <a:avLst/>
            </a:prstGeom>
          </p:spPr>
        </p:pic>
        <p:pic>
          <p:nvPicPr>
            <p:cNvPr id="83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10990207" y="1047261"/>
              <a:ext cx="1016000" cy="4000500"/>
            </a:xfrm>
            <a:prstGeom prst="rect">
              <a:avLst/>
            </a:prstGeom>
          </p:spPr>
        </p:pic>
        <p:pic>
          <p:nvPicPr>
            <p:cNvPr id="84" name="Picture 2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10990207" y="4184186"/>
              <a:ext cx="1016000" cy="4000500"/>
            </a:xfrm>
            <a:prstGeom prst="rect">
              <a:avLst/>
            </a:prstGeom>
          </p:spPr>
        </p:pic>
        <p:sp>
          <p:nvSpPr>
            <p:cNvPr id="89" name="TextBox 25"/>
            <p:cNvSpPr txBox="1"/>
            <p:nvPr/>
          </p:nvSpPr>
          <p:spPr>
            <a:xfrm>
              <a:off x="9466207" y="2774461"/>
              <a:ext cx="4051300" cy="558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en-US" sz="2400" b="0" i="0" u="none" strike="noStrike" dirty="0" smtClean="0">
                  <a:solidFill>
                    <a:srgbClr val="42CF3F"/>
                  </a:solidFill>
                  <a:latin typeface="Pretendard Bold"/>
                </a:rPr>
                <a:t>03 </a:t>
              </a:r>
              <a:r>
                <a:rPr lang="ko-KR" sz="2400" b="0" i="0" u="none" strike="noStrike" dirty="0" err="1" smtClean="0">
                  <a:solidFill>
                    <a:srgbClr val="42CF3F"/>
                  </a:solidFill>
                  <a:ea typeface="Pretendard Bold"/>
                </a:rPr>
                <a:t>ㅣ</a:t>
              </a:r>
              <a:r>
                <a:rPr lang="ko-KR" altLang="en-US" sz="2400" dirty="0" err="1" smtClean="0">
                  <a:solidFill>
                    <a:srgbClr val="42CF3F"/>
                  </a:solidFill>
                  <a:ea typeface="Pretendard Bold"/>
                </a:rPr>
                <a:t>개발</a:t>
              </a:r>
              <a:r>
                <a:rPr lang="ko-KR" altLang="en-US" sz="2400" dirty="0" smtClean="0">
                  <a:solidFill>
                    <a:srgbClr val="42CF3F"/>
                  </a:solidFill>
                  <a:ea typeface="Pretendard Bold"/>
                </a:rPr>
                <a:t> 언어 및 프레임워크</a:t>
              </a:r>
              <a:endParaRPr lang="ko-KR" sz="24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  <p:sp>
          <p:nvSpPr>
            <p:cNvPr id="91" name="TextBox 11"/>
            <p:cNvSpPr txBox="1"/>
            <p:nvPr/>
          </p:nvSpPr>
          <p:spPr>
            <a:xfrm>
              <a:off x="9834507" y="3771900"/>
              <a:ext cx="3505200" cy="2667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just">
                <a:lnSpc>
                  <a:spcPct val="122009"/>
                </a:lnSpc>
              </a:pPr>
              <a:r>
                <a:rPr lang="ko-KR" altLang="en-US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프론트엔드</a:t>
              </a:r>
              <a:endParaRPr lang="ko-KR" altLang="en-US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언어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-</a:t>
              </a: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HTML, CSS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,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JavaScript</a:t>
              </a:r>
              <a:endParaRPr lang="en-US" altLang="ko-KR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프레임워크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/</a:t>
              </a:r>
              <a:r>
                <a:rPr lang="ko-KR" altLang="en-US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라이브러리 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-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React</a:t>
              </a:r>
              <a:endParaRPr lang="en-US" altLang="ko-KR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lvl="0" algn="just">
                <a:lnSpc>
                  <a:spcPct val="122009"/>
                </a:lnSpc>
              </a:pPr>
              <a:r>
                <a:rPr lang="ko-KR" altLang="en-US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백엔드</a:t>
              </a:r>
              <a:endParaRPr lang="ko-KR" altLang="en-US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언어 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-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Java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프레임워크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- 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Spring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Boot</a:t>
              </a:r>
            </a:p>
            <a:p>
              <a:pPr lvl="0" algn="just">
                <a:lnSpc>
                  <a:spcPct val="122009"/>
                </a:lnSpc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DB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언어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-SQL</a:t>
              </a:r>
              <a:endParaRPr lang="en-US" altLang="ko-KR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5001037" y="5562575"/>
            <a:ext cx="4051300" cy="4152925"/>
            <a:chOff x="5135507" y="2539511"/>
            <a:chExt cx="4051300" cy="4152925"/>
          </a:xfrm>
        </p:grpSpPr>
        <p:pic>
          <p:nvPicPr>
            <p:cNvPr id="66" name="Picture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07007" y="3534335"/>
              <a:ext cx="2908300" cy="25400"/>
            </a:xfrm>
            <a:prstGeom prst="rect">
              <a:avLst/>
            </a:prstGeom>
          </p:spPr>
        </p:pic>
        <p:pic>
          <p:nvPicPr>
            <p:cNvPr id="74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6673850" y="1047261"/>
              <a:ext cx="1016000" cy="4000500"/>
            </a:xfrm>
            <a:prstGeom prst="rect">
              <a:avLst/>
            </a:prstGeom>
          </p:spPr>
        </p:pic>
        <p:pic>
          <p:nvPicPr>
            <p:cNvPr id="79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6646807" y="4184186"/>
              <a:ext cx="1016000" cy="4000500"/>
            </a:xfrm>
            <a:prstGeom prst="rect">
              <a:avLst/>
            </a:prstGeom>
          </p:spPr>
        </p:pic>
        <p:sp>
          <p:nvSpPr>
            <p:cNvPr id="81" name="TextBox 17"/>
            <p:cNvSpPr txBox="1"/>
            <p:nvPr/>
          </p:nvSpPr>
          <p:spPr>
            <a:xfrm>
              <a:off x="5135507" y="2837214"/>
              <a:ext cx="4051300" cy="558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en-US" sz="2400" b="0" i="0" u="none" strike="noStrike" dirty="0">
                  <a:solidFill>
                    <a:srgbClr val="42CF3F"/>
                  </a:solidFill>
                  <a:latin typeface="Pretendard Bold"/>
                </a:rPr>
                <a:t>02 </a:t>
              </a:r>
              <a:r>
                <a:rPr lang="ko-KR" sz="2400" b="0" i="0" u="none" strike="noStrike" dirty="0" err="1" smtClean="0">
                  <a:solidFill>
                    <a:srgbClr val="42CF3F"/>
                  </a:solidFill>
                  <a:ea typeface="Pretendard Bold"/>
                </a:rPr>
                <a:t>ㅣ</a:t>
              </a:r>
              <a:r>
                <a:rPr lang="ko-KR" altLang="en-US" sz="2400" dirty="0" err="1" smtClean="0">
                  <a:solidFill>
                    <a:srgbClr val="42CF3F"/>
                  </a:solidFill>
                  <a:ea typeface="Pretendard Bold"/>
                </a:rPr>
                <a:t>개발</a:t>
              </a:r>
              <a:r>
                <a:rPr lang="ko-KR" altLang="en-US" sz="2400" dirty="0" smtClean="0">
                  <a:solidFill>
                    <a:srgbClr val="42CF3F"/>
                  </a:solidFill>
                  <a:ea typeface="Pretendard Bold"/>
                </a:rPr>
                <a:t> 도구</a:t>
              </a:r>
              <a:endParaRPr lang="ko-KR" sz="24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  <p:sp>
          <p:nvSpPr>
            <p:cNvPr id="92" name="TextBox 11"/>
            <p:cNvSpPr txBox="1"/>
            <p:nvPr/>
          </p:nvSpPr>
          <p:spPr>
            <a:xfrm>
              <a:off x="5649857" y="3771900"/>
              <a:ext cx="2984500" cy="2667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just">
                <a:lnSpc>
                  <a:spcPct val="122009"/>
                </a:lnSpc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버전 관리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  <a:r>
                <a:rPr lang="en-US" altLang="ko-KR" dirty="0" err="1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Git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Sourcetree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lvl="0" algn="just">
                <a:lnSpc>
                  <a:spcPct val="122009"/>
                </a:lnSpc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패키지 관리자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npm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Maven(Java)</a:t>
              </a:r>
            </a:p>
            <a:p>
              <a:pPr lvl="0" algn="just">
                <a:lnSpc>
                  <a:spcPct val="122009"/>
                </a:lnSpc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보조 프로그램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Postman</a:t>
              </a: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13560837" y="5562575"/>
            <a:ext cx="4051300" cy="4152925"/>
            <a:chOff x="13695307" y="2539511"/>
            <a:chExt cx="4051300" cy="4152925"/>
          </a:xfrm>
        </p:grpSpPr>
        <p:pic>
          <p:nvPicPr>
            <p:cNvPr id="94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15219307" y="1047261"/>
              <a:ext cx="1016000" cy="4000500"/>
            </a:xfrm>
            <a:prstGeom prst="rect">
              <a:avLst/>
            </a:prstGeom>
          </p:spPr>
        </p:pic>
        <p:pic>
          <p:nvPicPr>
            <p:cNvPr id="95" name="Picture 2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15219307" y="4184186"/>
              <a:ext cx="1016000" cy="4000500"/>
            </a:xfrm>
            <a:prstGeom prst="rect">
              <a:avLst/>
            </a:prstGeom>
          </p:spPr>
        </p:pic>
        <p:sp>
          <p:nvSpPr>
            <p:cNvPr id="96" name="TextBox 25"/>
            <p:cNvSpPr txBox="1"/>
            <p:nvPr/>
          </p:nvSpPr>
          <p:spPr>
            <a:xfrm>
              <a:off x="13695307" y="2774461"/>
              <a:ext cx="4051300" cy="558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en-US" sz="2400" b="0" i="0" u="none" strike="noStrike" dirty="0" smtClean="0">
                  <a:solidFill>
                    <a:srgbClr val="42CF3F"/>
                  </a:solidFill>
                  <a:latin typeface="Pretendard Bold"/>
                </a:rPr>
                <a:t>04 </a:t>
              </a:r>
              <a:r>
                <a:rPr lang="ko-KR" sz="2400" b="0" i="0" u="none" strike="noStrike" dirty="0" err="1" smtClean="0">
                  <a:solidFill>
                    <a:srgbClr val="42CF3F"/>
                  </a:solidFill>
                  <a:ea typeface="Pretendard Bold"/>
                </a:rPr>
                <a:t>ㅣ</a:t>
              </a:r>
              <a:r>
                <a:rPr lang="en-US" altLang="ko-KR" sz="2400" dirty="0" smtClean="0">
                  <a:solidFill>
                    <a:srgbClr val="42CF3F"/>
                  </a:solidFill>
                  <a:latin typeface="Pretendard Bold" panose="020B0600000101010101" charset="-127"/>
                  <a:ea typeface="Pretendard Bold" panose="020B0600000101010101" charset="-127"/>
                </a:rPr>
                <a:t>API</a:t>
              </a:r>
              <a:endParaRPr lang="ko-KR" sz="2400" b="0" i="0" u="none" strike="noStrike" dirty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endParaRPr>
            </a:p>
          </p:txBody>
        </p:sp>
        <p:sp>
          <p:nvSpPr>
            <p:cNvPr id="97" name="TextBox 11"/>
            <p:cNvSpPr txBox="1"/>
            <p:nvPr/>
          </p:nvSpPr>
          <p:spPr>
            <a:xfrm>
              <a:off x="14097000" y="3771900"/>
              <a:ext cx="3505200" cy="248786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just">
                <a:lnSpc>
                  <a:spcPct val="122009"/>
                </a:lnSpc>
              </a:pPr>
              <a:r>
                <a:rPr lang="ko-KR" altLang="en-US" dirty="0" err="1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커스텀</a:t>
              </a: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API 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api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/travel-info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api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/festivals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User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Review</a:t>
              </a:r>
            </a:p>
            <a:p>
              <a:pPr lvl="0" algn="just">
                <a:lnSpc>
                  <a:spcPct val="122009"/>
                </a:lnSpc>
              </a:pPr>
              <a:r>
                <a:rPr lang="ko-KR" altLang="en-US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외부 </a:t>
              </a:r>
              <a:r>
                <a:rPr lang="en-US" altLang="ko-KR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Api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Kakao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Local API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Kakao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Maps API</a:t>
              </a:r>
            </a:p>
            <a:p>
              <a:pPr lvl="0" algn="just">
                <a:lnSpc>
                  <a:spcPct val="122009"/>
                </a:lnSpc>
              </a:pPr>
              <a:endParaRPr lang="en-US" altLang="ko-KR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</p:txBody>
        </p:sp>
        <p:pic>
          <p:nvPicPr>
            <p:cNvPr id="9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173200" y="3534335"/>
              <a:ext cx="2908300" cy="25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8790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메뉴 구조도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05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8382000" y="30885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MAIN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838200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정보 등록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3530600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여행 목록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6223000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검색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8915400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랭킹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12509084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회원가입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12509084" y="5497464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로그인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15156420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기타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838200" y="54507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여행 정보 등록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838200" y="63651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축제 등록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3530600" y="54507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여행 현황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3530600" y="63651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축제 현황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6223000" y="54507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국내 여행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223000" y="63651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smtClean="0">
                <a:solidFill>
                  <a:srgbClr val="42CF3F"/>
                </a:solidFill>
                <a:latin typeface="+mj-ea"/>
                <a:ea typeface="+mj-ea"/>
              </a:rPr>
              <a:t>해외 여행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8915400" y="53745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여행지 랭킹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8915400" y="62889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축제 랭킹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15156420" y="54507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여행 상세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15156420" y="63651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축제 상세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6223000" y="727194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축제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15156420" y="72795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err="1" smtClean="0">
                <a:solidFill>
                  <a:srgbClr val="42CF3F"/>
                </a:solidFill>
                <a:latin typeface="+mj-ea"/>
                <a:ea typeface="+mj-ea"/>
              </a:rPr>
              <a:t>길찾기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5156420" y="81939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err="1" smtClean="0">
                <a:solidFill>
                  <a:srgbClr val="42CF3F"/>
                </a:solidFill>
                <a:latin typeface="+mj-ea"/>
                <a:ea typeface="+mj-ea"/>
              </a:rPr>
              <a:t>공항편</a:t>
            </a:r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 정보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46295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ERD </a:t>
            </a: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관계도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06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200" y="2857500"/>
            <a:ext cx="13563600" cy="655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8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상세 기능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07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612</Words>
  <Application>Microsoft Office PowerPoint</Application>
  <PresentationFormat>사용자 지정</PresentationFormat>
  <Paragraphs>234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Pretendard Bold</vt:lpstr>
      <vt:lpstr>Poppins ExtraLight</vt:lpstr>
      <vt:lpstr>Calibri</vt:lpstr>
      <vt:lpstr>Wingdings</vt:lpstr>
      <vt:lpstr>Pretendard Regular</vt:lpstr>
      <vt:lpstr>맑은 고딕</vt:lpstr>
      <vt:lpstr>Pretendard Medium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ITPS</cp:lastModifiedBy>
  <cp:revision>26</cp:revision>
  <dcterms:created xsi:type="dcterms:W3CDTF">2006-08-16T00:00:00Z</dcterms:created>
  <dcterms:modified xsi:type="dcterms:W3CDTF">2024-07-16T01:45:46Z</dcterms:modified>
</cp:coreProperties>
</file>

<file path=docProps/thumbnail.jpeg>
</file>